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69" r:id="rId20"/>
    <p:sldId id="275" r:id="rId21"/>
    <p:sldId id="276" r:id="rId22"/>
    <p:sldId id="280" r:id="rId23"/>
    <p:sldId id="277" r:id="rId24"/>
    <p:sldId id="279" r:id="rId25"/>
    <p:sldId id="278" r:id="rId26"/>
    <p:sldId id="282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D563-0DEA-07BC-1FB8-C76E78C1D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296AD-0FA7-47BD-1443-37D439A59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655A7-F3F7-2C19-DD30-1EFED4E4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7ADF7-D2BF-456D-B38B-1B96A7D1D22B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107D8-AEE7-3857-D6CF-17B7D983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E5548-6B08-78BB-AB1D-E5BEBA0E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0CEE2-6AA8-4DF1-A41F-1BDAA156E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257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1B54-BF03-636F-D687-43515C1A1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9C97B-A3CA-2B16-8F04-D7C235083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AE71C-8A84-ED31-DA24-B1431DD70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7ADF7-D2BF-456D-B38B-1B96A7D1D22B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789D7-B255-43A3-3157-24FFFCFB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7662-C15C-8DBC-E715-C64C7F31E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0CEE2-6AA8-4DF1-A41F-1BDAA156E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46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906451-4F5B-A94B-3F1C-722FDB3AC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BCF34-074E-E6DE-7D66-ECA7B005C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E797B-5781-2887-04FF-AC598D0C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7ADF7-D2BF-456D-B38B-1B96A7D1D22B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4B5CC-FABE-8586-0082-24CE79031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8C46C-B972-FA10-1DF5-A96FC12E5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0CEE2-6AA8-4DF1-A41F-1BDAA156E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524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697A0-832F-BEF4-F25B-480049E5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4903F-3469-DD64-0870-6C232DF7B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16CB4-090E-AAE2-D58C-F81AD4D1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7ADF7-D2BF-456D-B38B-1B96A7D1D22B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0ABF7-49A5-53DF-E0BE-E0CDCB20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54197-77FF-8CF1-4C07-3B1C2C002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0CEE2-6AA8-4DF1-A41F-1BDAA156E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008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5C53-AA80-A15F-2C9C-B981F43C7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87BB2-2279-6580-AC39-A8E76A427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104C1-D79E-AE05-F5E7-B305AE595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7ADF7-D2BF-456D-B38B-1B96A7D1D22B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414D5-FB1E-7A2C-F585-03AB80F28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924BF-B8F5-686B-04FE-DEC31141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0CEE2-6AA8-4DF1-A41F-1BDAA156E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88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66F8-B445-6185-0837-C046D397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2862A-5AA8-7574-2BF6-8F2B368A8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AB129-532D-284E-DF15-3309A2345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C3BF18-5157-60D5-BF9B-A717DC1D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7ADF7-D2BF-456D-B38B-1B96A7D1D22B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7AD3F-78D2-6D0F-B6B6-1017430A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92FEC-2463-889A-1ABE-F3C4C5E43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0CEE2-6AA8-4DF1-A41F-1BDAA156E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56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421B1-3351-7CDD-4482-442DFCFD7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F8F71-E139-736F-ED84-D1A60E57B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2C2A6-9B70-32B7-349B-6B7F24726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1989A5-0549-D8A8-A3F7-D2811CC71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93625E-6B3D-4C4E-E57F-045B75980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2FE307-E0E3-BADE-D8E0-0D3C4BC46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7ADF7-D2BF-456D-B38B-1B96A7D1D22B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25D65C-EDC2-4B2B-8270-F30F389F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7B46CE-0FDF-4B4C-2AC2-5282CECD2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0CEE2-6AA8-4DF1-A41F-1BDAA156E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9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D4FEE-5D66-448D-9238-897984B03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43E6C-093C-DB16-DD23-A55F818A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7ADF7-D2BF-456D-B38B-1B96A7D1D22B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6982A-BBA7-84BB-DB64-D59EF4B7A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1C5F9-4537-11F1-2978-0175F4BB5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0CEE2-6AA8-4DF1-A41F-1BDAA156E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299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E6E0FF-B13C-C742-A59E-4C007B57D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7ADF7-D2BF-456D-B38B-1B96A7D1D22B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603EFF-38B3-63EE-2821-065F0C32E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A9887-AE1D-66B8-3425-F67AA577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0CEE2-6AA8-4DF1-A41F-1BDAA156E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128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BC45A-0CA0-DAD3-C65A-1D24BFC5F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B7587-4E82-CEBF-07FA-DCF44CD04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42F96-63F3-97D1-936E-EED68449A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7886C-BEFD-79D2-68EF-15F34874F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7ADF7-D2BF-456D-B38B-1B96A7D1D22B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45D2F-D844-B752-F8BA-5CD7A08D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1CFAC-3FC1-B314-9C95-4F0F44E7F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0CEE2-6AA8-4DF1-A41F-1BDAA156E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013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4949-C138-FCF3-52B2-94316F79A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FA8B16-7CAD-D012-F47D-2682232280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3B93DF-E5A3-A37F-4C91-62DC5ADB7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B2182-7D0F-4BE8-6BD8-8A2D64214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7ADF7-D2BF-456D-B38B-1B96A7D1D22B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6CE02-9061-1A4B-87D4-DA4F09B8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B3062-8007-CC22-EDCE-861BBE2E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0CEE2-6AA8-4DF1-A41F-1BDAA156E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776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E6A8EF-C517-C1B9-81B1-913156AD4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3115D-0F70-302F-F1A0-44FB00D30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D01DD-5C29-D6A5-9E2C-AF713893E5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7ADF7-D2BF-456D-B38B-1B96A7D1D22B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B695F-5486-7960-7B55-B47D32BFE7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2993E-FE99-EA3E-40C3-1F79093E9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0CEE2-6AA8-4DF1-A41F-1BDAA156E5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78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73149-4C3E-0A4A-7619-E6988C106E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Spring Boot Batch Processing</a:t>
            </a:r>
          </a:p>
        </p:txBody>
      </p:sp>
    </p:spTree>
    <p:extLst>
      <p:ext uri="{BB962C8B-B14F-4D97-AF65-F5344CB8AC3E}">
        <p14:creationId xmlns:p14="http://schemas.microsoft.com/office/powerpoint/2010/main" val="3943295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791C73-2F40-9612-CBAC-CF1C12DD1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0" y="965200"/>
            <a:ext cx="10422467" cy="521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81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BED787-80BA-E26E-E1C5-D6787B576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99533"/>
            <a:ext cx="10515600" cy="524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2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5FCA9D-A6C4-7034-FF14-4254E6BC3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134" y="795867"/>
            <a:ext cx="9787466" cy="538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10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0F20-431F-5202-83C8-697595253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Concepts of Spring Batch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51341-C069-2B21-67A8-1860549A7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Job</a:t>
            </a:r>
          </a:p>
          <a:p>
            <a:r>
              <a:rPr lang="en-IN" dirty="0"/>
              <a:t>A job represents the entire flow that we are going to execute in our batch process.</a:t>
            </a:r>
          </a:p>
          <a:p>
            <a:r>
              <a:rPr lang="en-IN" dirty="0"/>
              <a:t>It can have one or more steps that execute in an order.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    Job </a:t>
            </a:r>
            <a:r>
              <a:rPr lang="en-IN" dirty="0">
                <a:sym typeface="Wingdings" panose="05000000000000000000" pitchFamily="2" charset="2"/>
              </a:rPr>
              <a:t> Step1  step2  step3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6226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31E61-D2AF-D1B4-EDA1-3D3B06141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934" y="13430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Step:</a:t>
            </a:r>
          </a:p>
          <a:p>
            <a:r>
              <a:rPr lang="en-IN" dirty="0"/>
              <a:t>A Step is a Unit of work </a:t>
            </a:r>
          </a:p>
          <a:p>
            <a:r>
              <a:rPr lang="en-IN" dirty="0"/>
              <a:t>It represents an independent phase in a batch job.</a:t>
            </a:r>
          </a:p>
          <a:p>
            <a:r>
              <a:rPr lang="en-IN" dirty="0"/>
              <a:t>The steps in a job could be logically related to each other.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Generate Report Job </a:t>
            </a:r>
            <a:r>
              <a:rPr lang="en-IN" dirty="0">
                <a:sym typeface="Wingdings" panose="05000000000000000000" pitchFamily="2" charset="2"/>
              </a:rPr>
              <a:t> Collect Data Generate Report  Send Email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1067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6240-00D3-FCDC-64A9-C8BA6111C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0492"/>
            <a:ext cx="10515600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IN" dirty="0" err="1"/>
              <a:t>Tasklet</a:t>
            </a:r>
            <a:r>
              <a:rPr lang="en-IN" dirty="0"/>
              <a:t> Step</a:t>
            </a:r>
          </a:p>
          <a:p>
            <a:r>
              <a:rPr lang="en-IN" dirty="0"/>
              <a:t>It is used to perform Single task only.</a:t>
            </a:r>
          </a:p>
          <a:p>
            <a:r>
              <a:rPr lang="en-IN" dirty="0"/>
              <a:t>We Need to provide the implementation for </a:t>
            </a:r>
            <a:r>
              <a:rPr lang="en-IN" dirty="0" err="1"/>
              <a:t>Tasklet</a:t>
            </a:r>
            <a:r>
              <a:rPr lang="en-IN" dirty="0"/>
              <a:t> Interface </a:t>
            </a:r>
            <a:r>
              <a:rPr lang="en-IN" dirty="0">
                <a:sym typeface="Wingdings" panose="05000000000000000000" pitchFamily="2" charset="2"/>
              </a:rPr>
              <a:t> Execute</a:t>
            </a:r>
          </a:p>
          <a:p>
            <a:r>
              <a:rPr lang="en-IN" dirty="0">
                <a:sym typeface="Wingdings" panose="05000000000000000000" pitchFamily="2" charset="2"/>
              </a:rPr>
              <a:t>When to use? a Simple DML Statement, Send an Email, Setup Resources and Clean up tasks.</a:t>
            </a:r>
          </a:p>
          <a:p>
            <a:endParaRPr lang="en-I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IN" dirty="0"/>
              <a:t>Generate Report Job </a:t>
            </a:r>
            <a:r>
              <a:rPr lang="en-IN" dirty="0">
                <a:sym typeface="Wingdings" panose="05000000000000000000" pitchFamily="2" charset="2"/>
              </a:rPr>
              <a:t> Collect Data Generate Report  Send Email</a:t>
            </a:r>
            <a:endParaRPr lang="en-IN" dirty="0"/>
          </a:p>
          <a:p>
            <a:pPr marL="0" indent="0">
              <a:buNone/>
            </a:pPr>
            <a:endParaRPr lang="en-IN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7627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96EC5-436F-ADEA-BD4D-DC187D25C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454024"/>
            <a:ext cx="10515600" cy="658177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2) </a:t>
            </a:r>
            <a:r>
              <a:rPr lang="en-IN" dirty="0" err="1"/>
              <a:t>Chunck</a:t>
            </a:r>
            <a:r>
              <a:rPr lang="en-IN" dirty="0"/>
              <a:t> – based Step</a:t>
            </a:r>
          </a:p>
          <a:p>
            <a:endParaRPr lang="en-IN" dirty="0"/>
          </a:p>
          <a:p>
            <a:r>
              <a:rPr lang="en-IN" dirty="0"/>
              <a:t>It used to process data in chunks.</a:t>
            </a:r>
          </a:p>
          <a:p>
            <a:r>
              <a:rPr lang="en-IN" dirty="0"/>
              <a:t>It has a concept of an Item </a:t>
            </a:r>
            <a:r>
              <a:rPr lang="en-IN" dirty="0">
                <a:sym typeface="Wingdings" panose="05000000000000000000" pitchFamily="2" charset="2"/>
              </a:rPr>
              <a:t> a Record which is read from or Written to a data Source.</a:t>
            </a:r>
          </a:p>
          <a:p>
            <a:r>
              <a:rPr lang="en-IN" dirty="0">
                <a:sym typeface="Wingdings" panose="05000000000000000000" pitchFamily="2" charset="2"/>
              </a:rPr>
              <a:t>It Contains </a:t>
            </a:r>
            <a:r>
              <a:rPr lang="en-IN" dirty="0" err="1">
                <a:sym typeface="Wingdings" panose="05000000000000000000" pitchFamily="2" charset="2"/>
              </a:rPr>
              <a:t>ItemReader</a:t>
            </a:r>
            <a:r>
              <a:rPr lang="en-IN" dirty="0">
                <a:sym typeface="Wingdings" panose="05000000000000000000" pitchFamily="2" charset="2"/>
              </a:rPr>
              <a:t>, </a:t>
            </a:r>
            <a:r>
              <a:rPr lang="en-IN" dirty="0" err="1">
                <a:sym typeface="Wingdings" panose="05000000000000000000" pitchFamily="2" charset="2"/>
              </a:rPr>
              <a:t>ItemProcessor</a:t>
            </a:r>
            <a:r>
              <a:rPr lang="en-IN" dirty="0">
                <a:sym typeface="Wingdings" panose="05000000000000000000" pitchFamily="2" charset="2"/>
              </a:rPr>
              <a:t>(optional) and </a:t>
            </a:r>
            <a:r>
              <a:rPr lang="en-IN" dirty="0" err="1">
                <a:sym typeface="Wingdings" panose="05000000000000000000" pitchFamily="2" charset="2"/>
              </a:rPr>
              <a:t>ItemWriter</a:t>
            </a:r>
            <a:r>
              <a:rPr lang="en-IN" dirty="0">
                <a:sym typeface="Wingdings" panose="05000000000000000000" pitchFamily="2" charset="2"/>
              </a:rPr>
              <a:t> implementation.</a:t>
            </a:r>
          </a:p>
          <a:p>
            <a:r>
              <a:rPr lang="en-IN" dirty="0">
                <a:sym typeface="Wingdings" panose="05000000000000000000" pitchFamily="2" charset="2"/>
              </a:rPr>
              <a:t>When to use? To Process a large file.</a:t>
            </a:r>
          </a:p>
          <a:p>
            <a:pPr marL="0" indent="0">
              <a:buNone/>
            </a:pPr>
            <a:endParaRPr lang="en-IN" dirty="0">
              <a:sym typeface="Wingdings" panose="05000000000000000000" pitchFamily="2" charset="2"/>
            </a:endParaRP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46EBF-6091-7EE9-9E9D-A957BEFC5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31" y="4444999"/>
            <a:ext cx="8492069" cy="217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61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C5693E-86F6-CB9F-A2AD-5967F44AB51A}"/>
              </a:ext>
            </a:extLst>
          </p:cNvPr>
          <p:cNvSpPr/>
          <p:nvPr/>
        </p:nvSpPr>
        <p:spPr>
          <a:xfrm>
            <a:off x="1989667" y="3344333"/>
            <a:ext cx="1303866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Import Product Job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F201098-4BC5-9376-B82A-42AC1BB1D88C}"/>
              </a:ext>
            </a:extLst>
          </p:cNvPr>
          <p:cNvSpPr/>
          <p:nvPr/>
        </p:nvSpPr>
        <p:spPr>
          <a:xfrm>
            <a:off x="3293533" y="3513667"/>
            <a:ext cx="719667" cy="1862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448AF5-0A4C-B119-F573-8B1D0DEAB08A}"/>
              </a:ext>
            </a:extLst>
          </p:cNvPr>
          <p:cNvSpPr/>
          <p:nvPr/>
        </p:nvSpPr>
        <p:spPr>
          <a:xfrm>
            <a:off x="4013200" y="3344333"/>
            <a:ext cx="1413933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Import Product Step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72291B-DFEB-4B08-322A-8643ECD3F1F7}"/>
              </a:ext>
            </a:extLst>
          </p:cNvPr>
          <p:cNvCxnSpPr>
            <a:stCxn id="6" idx="3"/>
          </p:cNvCxnSpPr>
          <p:nvPr/>
        </p:nvCxnSpPr>
        <p:spPr>
          <a:xfrm>
            <a:off x="5427133" y="3598333"/>
            <a:ext cx="1828800" cy="8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E0CA3A-A12D-0773-133E-883DDB53972C}"/>
              </a:ext>
            </a:extLst>
          </p:cNvPr>
          <p:cNvCxnSpPr>
            <a:stCxn id="6" idx="3"/>
          </p:cNvCxnSpPr>
          <p:nvPr/>
        </p:nvCxnSpPr>
        <p:spPr>
          <a:xfrm>
            <a:off x="5427133" y="3598333"/>
            <a:ext cx="1828800" cy="115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94D1E5-F964-DF14-43B1-7C43B885FA66}"/>
              </a:ext>
            </a:extLst>
          </p:cNvPr>
          <p:cNvCxnSpPr/>
          <p:nvPr/>
        </p:nvCxnSpPr>
        <p:spPr>
          <a:xfrm flipV="1">
            <a:off x="5427133" y="2565400"/>
            <a:ext cx="1727200" cy="1032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C8199-99BC-1040-AC70-CA133844C85E}"/>
              </a:ext>
            </a:extLst>
          </p:cNvPr>
          <p:cNvSpPr/>
          <p:nvPr/>
        </p:nvSpPr>
        <p:spPr>
          <a:xfrm>
            <a:off x="7154332" y="2302933"/>
            <a:ext cx="1583268" cy="6180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Read Product From File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9DADEE7-E88D-B64A-A0D8-8C4C54B11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933" y="3361267"/>
            <a:ext cx="1481667" cy="49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IN" dirty="0"/>
              <a:t>Validate Products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7B6B13-838E-7AE2-7EBC-779DD6A32B00}"/>
              </a:ext>
            </a:extLst>
          </p:cNvPr>
          <p:cNvSpPr/>
          <p:nvPr/>
        </p:nvSpPr>
        <p:spPr>
          <a:xfrm>
            <a:off x="7255933" y="4449236"/>
            <a:ext cx="1583268" cy="6180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Write Products To DB</a:t>
            </a:r>
          </a:p>
        </p:txBody>
      </p:sp>
    </p:spTree>
    <p:extLst>
      <p:ext uri="{BB962C8B-B14F-4D97-AF65-F5344CB8AC3E}">
        <p14:creationId xmlns:p14="http://schemas.microsoft.com/office/powerpoint/2010/main" val="52941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6E62E-D76D-72FD-F521-F41BCDBDB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err="1"/>
              <a:t>JobLauncher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A Job </a:t>
            </a:r>
            <a:r>
              <a:rPr lang="en-IN" dirty="0" err="1"/>
              <a:t>Lancher</a:t>
            </a:r>
            <a:r>
              <a:rPr lang="en-IN" dirty="0"/>
              <a:t> is used to start the execution of a job</a:t>
            </a:r>
          </a:p>
          <a:p>
            <a:r>
              <a:rPr lang="en-IN" dirty="0"/>
              <a:t>It Can be invoked using the scheduler, Rest API, Spring Boot.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err="1"/>
              <a:t>JobRepository</a:t>
            </a:r>
            <a:endParaRPr lang="en-IN" dirty="0"/>
          </a:p>
          <a:p>
            <a:r>
              <a:rPr lang="en-IN" dirty="0"/>
              <a:t>It is used to store meta data about the job</a:t>
            </a:r>
          </a:p>
          <a:p>
            <a:r>
              <a:rPr lang="en-IN" dirty="0"/>
              <a:t>It stores the job metadata in a database</a:t>
            </a:r>
          </a:p>
        </p:txBody>
      </p:sp>
    </p:spTree>
    <p:extLst>
      <p:ext uri="{BB962C8B-B14F-4D97-AF65-F5344CB8AC3E}">
        <p14:creationId xmlns:p14="http://schemas.microsoft.com/office/powerpoint/2010/main" val="91385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32A9-522C-E2B5-8EDB-96BF1EACB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Batch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D038A5-011A-F8A8-4929-A5A275DFD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4733"/>
            <a:ext cx="10075333" cy="502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56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C413C-F0FE-0332-C135-0795EBCC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Batch Processing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7D13D5-878B-55E1-36E3-183136790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1388533"/>
            <a:ext cx="10659533" cy="4788430"/>
          </a:xfrm>
        </p:spPr>
      </p:pic>
    </p:spTree>
    <p:extLst>
      <p:ext uri="{BB962C8B-B14F-4D97-AF65-F5344CB8AC3E}">
        <p14:creationId xmlns:p14="http://schemas.microsoft.com/office/powerpoint/2010/main" val="3410888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7AF50B-952A-B02D-0D56-A93AA980D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533" y="1083733"/>
            <a:ext cx="9880600" cy="509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80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80E8-2095-DD35-AC26-98935764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First Spring Batch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4C8EFE-6C28-E3EA-B0BD-6BD4AE2D5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567" y="1532468"/>
            <a:ext cx="8542866" cy="47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78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3DB99-2C47-196A-F785-ED95BE94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JobRepository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E06A6-5526-EE57-549A-A7D685A96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10758"/>
            <a:ext cx="10515600" cy="5625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JobRepository</a:t>
            </a:r>
            <a:r>
              <a:rPr lang="en-US" sz="1800" dirty="0"/>
              <a:t> is the </a:t>
            </a:r>
            <a:r>
              <a:rPr lang="en-US" sz="1800" b="1" dirty="0"/>
              <a:t>central persistence mechanism</a:t>
            </a:r>
            <a:r>
              <a:rPr lang="en-US" sz="1800" dirty="0"/>
              <a:t> in Spring Batch. It stores and manages the metadata for batch jobs—essentially acting as the </a:t>
            </a:r>
            <a:r>
              <a:rPr lang="en-US" sz="1800" b="1" dirty="0"/>
              <a:t>state keeper</a:t>
            </a:r>
            <a:r>
              <a:rPr lang="en-US" sz="1800" dirty="0"/>
              <a:t> for everything that happens during job execution.</a:t>
            </a:r>
          </a:p>
          <a:p>
            <a:pPr marL="0" indent="0">
              <a:buNone/>
            </a:pPr>
            <a:r>
              <a:rPr lang="en-IN" sz="1800" dirty="0"/>
              <a:t>🧠 Why It Matters</a:t>
            </a:r>
          </a:p>
          <a:p>
            <a:r>
              <a:rPr lang="en-IN" sz="1800" dirty="0"/>
              <a:t>✅ </a:t>
            </a:r>
            <a:r>
              <a:rPr lang="en-IN" sz="1800" b="1" dirty="0" err="1"/>
              <a:t>Restartability</a:t>
            </a:r>
            <a:r>
              <a:rPr lang="en-IN" sz="1800" dirty="0"/>
              <a:t>: Enables jobs to resume from failure points</a:t>
            </a:r>
          </a:p>
          <a:p>
            <a:r>
              <a:rPr lang="en-IN" sz="1800" dirty="0"/>
              <a:t>📊 </a:t>
            </a:r>
            <a:r>
              <a:rPr lang="en-IN" sz="1800" b="1" dirty="0"/>
              <a:t>Tracking</a:t>
            </a:r>
            <a:r>
              <a:rPr lang="en-IN" sz="1800" dirty="0"/>
              <a:t>: Records execution history for auditing and debugging</a:t>
            </a:r>
          </a:p>
          <a:p>
            <a:r>
              <a:rPr lang="en-IN" sz="1800" dirty="0"/>
              <a:t>🔄 </a:t>
            </a:r>
            <a:r>
              <a:rPr lang="en-IN" sz="1800" b="1" dirty="0"/>
              <a:t>Concurrency Control</a:t>
            </a:r>
            <a:r>
              <a:rPr lang="en-IN" sz="1800" dirty="0"/>
              <a:t>: Prevents duplicate job executions</a:t>
            </a:r>
          </a:p>
          <a:p>
            <a:r>
              <a:rPr lang="en-IN" sz="1800" dirty="0"/>
              <a:t>🔧 </a:t>
            </a:r>
            <a:r>
              <a:rPr lang="en-IN" sz="1800" b="1" dirty="0"/>
              <a:t>Transactional Safety</a:t>
            </a:r>
            <a:r>
              <a:rPr lang="en-IN" sz="1800" dirty="0"/>
              <a:t>: Works with </a:t>
            </a:r>
            <a:r>
              <a:rPr lang="en-IN" sz="1800" dirty="0" err="1"/>
              <a:t>PlatformTransactionManager</a:t>
            </a:r>
            <a:r>
              <a:rPr lang="en-IN" sz="1800" dirty="0"/>
              <a:t> to ensure atomic updates</a:t>
            </a:r>
          </a:p>
          <a:p>
            <a:endParaRPr lang="en-IN" sz="1800" dirty="0"/>
          </a:p>
          <a:p>
            <a:endParaRPr lang="en-IN" sz="1800" dirty="0"/>
          </a:p>
          <a:p>
            <a:endParaRPr lang="en-US" sz="1800" dirty="0"/>
          </a:p>
          <a:p>
            <a:endParaRPr lang="en-IN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D64F7-4B14-7BEC-FFE0-2368606A6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756" y="3990662"/>
            <a:ext cx="4712312" cy="250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65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D2C5-3C3D-B8B7-4446-DF5F081CE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PlatformTransactionManager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8E3C7-AA23-F17F-A858-1078194FF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This is the </a:t>
            </a:r>
            <a:r>
              <a:rPr lang="en-US" sz="1600" b="1" dirty="0"/>
              <a:t>core interface</a:t>
            </a:r>
            <a:r>
              <a:rPr lang="en-US" sz="1600" dirty="0"/>
              <a:t> in Spring’s transaction infrastructure. It abstracts the underlying transaction mechanism (JDBC, JPA, JMS, etc.) and provides a consistent way to manage transactions programmatically or declaratively.</a:t>
            </a:r>
          </a:p>
          <a:p>
            <a:pPr marL="0" indent="0">
              <a:buNone/>
            </a:pPr>
            <a:r>
              <a:rPr lang="en-US" sz="1600" dirty="0"/>
              <a:t>🔍 Key Responsibilities:</a:t>
            </a:r>
          </a:p>
          <a:p>
            <a:r>
              <a:rPr lang="en-US" sz="1600" b="1" dirty="0"/>
              <a:t>Begin a transaction</a:t>
            </a:r>
            <a:r>
              <a:rPr lang="en-US" sz="1600" dirty="0"/>
              <a:t>: via </a:t>
            </a:r>
            <a:r>
              <a:rPr lang="en-US" sz="1600" dirty="0" err="1"/>
              <a:t>getTransaction</a:t>
            </a:r>
            <a:r>
              <a:rPr lang="en-US" sz="1600" dirty="0"/>
              <a:t>(</a:t>
            </a:r>
            <a:r>
              <a:rPr lang="en-US" sz="1600" dirty="0" err="1"/>
              <a:t>TransactionDefinition</a:t>
            </a:r>
            <a:r>
              <a:rPr lang="en-US" sz="1600" dirty="0"/>
              <a:t>)</a:t>
            </a:r>
          </a:p>
          <a:p>
            <a:r>
              <a:rPr lang="en-US" sz="1600" b="1" dirty="0"/>
              <a:t>Commit a transaction</a:t>
            </a:r>
            <a:r>
              <a:rPr lang="en-US" sz="1600" dirty="0"/>
              <a:t>: via commit(</a:t>
            </a:r>
            <a:r>
              <a:rPr lang="en-US" sz="1600" dirty="0" err="1"/>
              <a:t>TransactionStatus</a:t>
            </a:r>
            <a:r>
              <a:rPr lang="en-US" sz="1600" dirty="0"/>
              <a:t>)</a:t>
            </a:r>
          </a:p>
          <a:p>
            <a:r>
              <a:rPr lang="en-US" sz="1600" b="1" dirty="0"/>
              <a:t>Rollback a transaction</a:t>
            </a:r>
            <a:r>
              <a:rPr lang="en-US" sz="1600" dirty="0"/>
              <a:t>: via rollback(</a:t>
            </a:r>
            <a:r>
              <a:rPr lang="en-US" sz="1600" dirty="0" err="1"/>
              <a:t>TransactionStatus</a:t>
            </a:r>
            <a:r>
              <a:rPr lang="en-US" sz="1600" dirty="0"/>
              <a:t>)</a:t>
            </a:r>
          </a:p>
          <a:p>
            <a:r>
              <a:rPr lang="en-US" sz="1600" dirty="0"/>
              <a:t>🧠 Use Case:</a:t>
            </a:r>
          </a:p>
          <a:p>
            <a:r>
              <a:rPr lang="en-US" sz="1600" dirty="0"/>
              <a:t>You typically inject it into a </a:t>
            </a:r>
            <a:r>
              <a:rPr lang="en-US" sz="1600" dirty="0" err="1"/>
              <a:t>TransactionTemplate</a:t>
            </a:r>
            <a:r>
              <a:rPr lang="en-US" sz="1600" dirty="0"/>
              <a:t> or use it directly when you need </a:t>
            </a:r>
            <a:r>
              <a:rPr lang="en-US" sz="1600" b="1" dirty="0"/>
              <a:t>fine-grained control</a:t>
            </a:r>
            <a:r>
              <a:rPr lang="en-US" sz="1600" dirty="0"/>
              <a:t> over transaction boundaries—especially useful in complex batch or multi-resource operations.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Think of it as the transaction traffic controller—deciding when to start, commit, or roll back based on your logic.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705612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8DD0B-EAB7-25B0-CDF7-EF41CA65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JobBuilder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DAC84-BF4E-F44D-501C-D9342F713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This is your entry point to define a </a:t>
            </a:r>
            <a:r>
              <a:rPr lang="en-US" sz="1800" b="1" dirty="0"/>
              <a:t>Job</a:t>
            </a:r>
            <a:r>
              <a:rPr lang="en-US" sz="1800" dirty="0"/>
              <a:t>, which is a container for one or more steps in Spring Batch.</a:t>
            </a:r>
          </a:p>
          <a:p>
            <a:pPr marL="0" indent="0">
              <a:buNone/>
            </a:pPr>
            <a:r>
              <a:rPr lang="en-US" sz="1800" dirty="0"/>
              <a:t>🔧 What It Does:</a:t>
            </a:r>
          </a:p>
          <a:p>
            <a:r>
              <a:rPr lang="en-US" sz="1800" dirty="0"/>
              <a:t>Initializes a job with a name and </a:t>
            </a:r>
            <a:r>
              <a:rPr lang="en-US" sz="1800" dirty="0" err="1"/>
              <a:t>JobRepository</a:t>
            </a:r>
            <a:endParaRPr lang="en-US" sz="1800" dirty="0"/>
          </a:p>
          <a:p>
            <a:r>
              <a:rPr lang="en-US" sz="1800" dirty="0"/>
              <a:t>Chains steps using .start(step).next(step)...</a:t>
            </a:r>
          </a:p>
          <a:p>
            <a:r>
              <a:rPr lang="en-US" sz="1800" dirty="0"/>
              <a:t>Supports:</a:t>
            </a:r>
          </a:p>
          <a:p>
            <a:r>
              <a:rPr lang="en-US" sz="1800" b="1" dirty="0"/>
              <a:t>Listeners</a:t>
            </a:r>
            <a:endParaRPr lang="en-US" sz="1800" dirty="0"/>
          </a:p>
          <a:p>
            <a:r>
              <a:rPr lang="en-US" sz="1800" b="1" dirty="0"/>
              <a:t>Preventing restarts</a:t>
            </a:r>
            <a:endParaRPr lang="en-US" sz="1800" dirty="0"/>
          </a:p>
          <a:p>
            <a:r>
              <a:rPr lang="en-US" sz="1800" b="1" dirty="0"/>
              <a:t>Flow control</a:t>
            </a:r>
            <a:r>
              <a:rPr lang="en-US" sz="1800" dirty="0"/>
              <a:t> (e.g., decisions, splits)</a:t>
            </a:r>
          </a:p>
          <a:p>
            <a:pPr marL="0" indent="0">
              <a:buNone/>
            </a:pPr>
            <a:r>
              <a:rPr lang="en-US" sz="1800" dirty="0"/>
              <a:t>🧠 Use Case:</a:t>
            </a:r>
          </a:p>
          <a:p>
            <a:pPr marL="0" indent="0">
              <a:buNone/>
            </a:pPr>
            <a:r>
              <a:rPr lang="en-US" sz="1800" dirty="0"/>
              <a:t>Use </a:t>
            </a:r>
            <a:r>
              <a:rPr lang="en-US" sz="1800" dirty="0" err="1"/>
              <a:t>JobBuilder</a:t>
            </a:r>
            <a:r>
              <a:rPr lang="en-US" sz="1800" dirty="0"/>
              <a:t> when you want to orchestrate multiple steps into a cohesive batch process, with control over execution flow and restart behavior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Think of it as the director of your batch movie—deciding which scenes (steps) play in what order and how they interact.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442509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72798-D555-DDB1-D641-F44500EFA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StepBuilder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ACE20-C01F-2DA6-3EC8-196D3E6B9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533"/>
            <a:ext cx="10515600" cy="46614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Part of Spring Batch’s fluent API, </a:t>
            </a:r>
            <a:r>
              <a:rPr lang="en-US" sz="1800" dirty="0" err="1"/>
              <a:t>StepBuilder</a:t>
            </a:r>
            <a:r>
              <a:rPr lang="en-US" sz="1800" dirty="0"/>
              <a:t> helps you construct a </a:t>
            </a:r>
            <a:r>
              <a:rPr lang="en-US" sz="1800" b="1" dirty="0"/>
              <a:t>Step</a:t>
            </a:r>
            <a:r>
              <a:rPr lang="en-US" sz="1800" dirty="0"/>
              <a:t>, which is the smallest unit of work in a batch job.</a:t>
            </a:r>
          </a:p>
          <a:p>
            <a:pPr marL="0" indent="0">
              <a:buNone/>
            </a:pPr>
            <a:r>
              <a:rPr lang="en-US" sz="1800" dirty="0"/>
              <a:t>🔧 What It Does:</a:t>
            </a:r>
          </a:p>
          <a:p>
            <a:r>
              <a:rPr lang="en-US" sz="1800" dirty="0"/>
              <a:t>Initializes a step with a name and </a:t>
            </a:r>
            <a:r>
              <a:rPr lang="en-US" sz="1800" dirty="0" err="1"/>
              <a:t>JobRepository</a:t>
            </a:r>
            <a:endParaRPr lang="en-US" sz="1800" dirty="0"/>
          </a:p>
          <a:p>
            <a:r>
              <a:rPr lang="en-US" sz="1800" dirty="0"/>
              <a:t>Allows configuration of:</a:t>
            </a:r>
          </a:p>
          <a:p>
            <a:r>
              <a:rPr lang="en-US" sz="1800" b="1" dirty="0"/>
              <a:t>Chunk-based processing</a:t>
            </a:r>
            <a:r>
              <a:rPr lang="en-US" sz="1800" dirty="0"/>
              <a:t> (chunk(size, </a:t>
            </a:r>
            <a:r>
              <a:rPr lang="en-US" sz="1800" dirty="0" err="1"/>
              <a:t>transactionManager</a:t>
            </a:r>
            <a:r>
              <a:rPr lang="en-US" sz="1800" dirty="0"/>
              <a:t>))</a:t>
            </a:r>
          </a:p>
          <a:p>
            <a:r>
              <a:rPr lang="en-US" sz="1800" b="1" dirty="0" err="1"/>
              <a:t>Tasklets</a:t>
            </a:r>
            <a:endParaRPr lang="en-US" sz="1800" dirty="0"/>
          </a:p>
          <a:p>
            <a:r>
              <a:rPr lang="en-US" sz="1800" b="1" dirty="0"/>
              <a:t>Partitioning</a:t>
            </a:r>
            <a:endParaRPr lang="en-US" sz="1800" dirty="0"/>
          </a:p>
          <a:p>
            <a:r>
              <a:rPr lang="en-US" sz="1800" b="1" dirty="0"/>
              <a:t>Flows or nested jobs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🧠 Use Case:</a:t>
            </a:r>
          </a:p>
          <a:p>
            <a:pPr marL="0" indent="0">
              <a:buNone/>
            </a:pPr>
            <a:r>
              <a:rPr lang="en-US" sz="1800" dirty="0"/>
              <a:t>Use </a:t>
            </a:r>
            <a:r>
              <a:rPr lang="en-US" sz="1800" dirty="0" err="1"/>
              <a:t>StepBuilder</a:t>
            </a:r>
            <a:r>
              <a:rPr lang="en-US" sz="1800" dirty="0"/>
              <a:t> when you want to define a step with custom logic, chunk size, transaction boundaries, or parallel execution strategies.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It’s like assembling a Lego block of your batch job—each step is a self-contained unit with its own behavior.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4252127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31CB5-EE7F-5EE7-40EB-6F575C04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Running Spring Batch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27897-5D84-38D7-010A-561C602E8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E01F47-61FF-A2AF-85FF-E57B872F9284}"/>
              </a:ext>
            </a:extLst>
          </p:cNvPr>
          <p:cNvSpPr/>
          <p:nvPr/>
        </p:nvSpPr>
        <p:spPr>
          <a:xfrm>
            <a:off x="1100667" y="2582333"/>
            <a:ext cx="1524000" cy="372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Scheduler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67A66F-A8A8-6D3D-6809-1FF673AFAE93}"/>
              </a:ext>
            </a:extLst>
          </p:cNvPr>
          <p:cNvSpPr/>
          <p:nvPr/>
        </p:nvSpPr>
        <p:spPr>
          <a:xfrm>
            <a:off x="1100667" y="3666067"/>
            <a:ext cx="1524000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JobLauncher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29DDC0-F2A8-EAC4-1EBB-A9F18CCF8471}"/>
              </a:ext>
            </a:extLst>
          </p:cNvPr>
          <p:cNvSpPr/>
          <p:nvPr/>
        </p:nvSpPr>
        <p:spPr>
          <a:xfrm>
            <a:off x="3666067" y="3666067"/>
            <a:ext cx="1032933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Job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1008F-835F-5F91-5680-D7AAB4088ABA}"/>
              </a:ext>
            </a:extLst>
          </p:cNvPr>
          <p:cNvSpPr txBox="1"/>
          <p:nvPr/>
        </p:nvSpPr>
        <p:spPr>
          <a:xfrm>
            <a:off x="4512733" y="1896534"/>
            <a:ext cx="2963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/>
              <a:t>1. importProductJob</a:t>
            </a:r>
            <a:r>
              <a:rPr lang="en-IN" sz="800" b="1" dirty="0">
                <a:sym typeface="Wingdings" panose="05000000000000000000" pitchFamily="2" charset="2"/>
              </a:rPr>
              <a:t>runDate:19/9/2025</a:t>
            </a:r>
            <a:br>
              <a:rPr lang="en-IN" sz="800" b="1" dirty="0">
                <a:sym typeface="Wingdings" panose="05000000000000000000" pitchFamily="2" charset="2"/>
              </a:rPr>
            </a:br>
            <a:r>
              <a:rPr lang="en-IN" sz="800" b="1" dirty="0">
                <a:sym typeface="Wingdings" panose="05000000000000000000" pitchFamily="2" charset="2"/>
              </a:rPr>
              <a:t>2</a:t>
            </a:r>
            <a:r>
              <a:rPr lang="en-IN" sz="800" b="1" dirty="0"/>
              <a:t>. importProductJob</a:t>
            </a:r>
            <a:r>
              <a:rPr lang="en-IN" sz="800" b="1" dirty="0">
                <a:sym typeface="Wingdings" panose="05000000000000000000" pitchFamily="2" charset="2"/>
              </a:rPr>
              <a:t>runDate:19/9/2025 [Restart Scenario]</a:t>
            </a:r>
          </a:p>
          <a:p>
            <a:r>
              <a:rPr lang="en-IN" sz="800" b="1" dirty="0"/>
              <a:t>3. importProductJob</a:t>
            </a:r>
            <a:r>
              <a:rPr lang="en-IN" sz="800" b="1" dirty="0">
                <a:sym typeface="Wingdings" panose="05000000000000000000" pitchFamily="2" charset="2"/>
              </a:rPr>
              <a:t>runDate:20/9/2025</a:t>
            </a:r>
            <a:endParaRPr lang="en-IN" sz="800" b="1" dirty="0"/>
          </a:p>
          <a:p>
            <a:r>
              <a:rPr lang="en-IN" sz="800" b="1" dirty="0"/>
              <a:t>4. generateJob</a:t>
            </a:r>
            <a:r>
              <a:rPr lang="en-IN" sz="800" b="1" dirty="0">
                <a:sym typeface="Wingdings" panose="05000000000000000000" pitchFamily="2" charset="2"/>
              </a:rPr>
              <a:t>runDate:20/9/2025</a:t>
            </a:r>
            <a:endParaRPr lang="en-IN" sz="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E00D62-6AFF-D34C-B315-AB71DFD6A4C1}"/>
              </a:ext>
            </a:extLst>
          </p:cNvPr>
          <p:cNvSpPr/>
          <p:nvPr/>
        </p:nvSpPr>
        <p:spPr>
          <a:xfrm>
            <a:off x="5291667" y="3022600"/>
            <a:ext cx="1718733" cy="304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JobInstance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889009-42B7-BEEC-78FD-46A970CF185D}"/>
              </a:ext>
            </a:extLst>
          </p:cNvPr>
          <p:cNvSpPr/>
          <p:nvPr/>
        </p:nvSpPr>
        <p:spPr>
          <a:xfrm>
            <a:off x="7611534" y="2311400"/>
            <a:ext cx="1718733" cy="304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JobExecution</a:t>
            </a:r>
            <a:endParaRPr lang="en-I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4C6C91E-2671-863E-56E9-590979EE0D28}"/>
              </a:ext>
            </a:extLst>
          </p:cNvPr>
          <p:cNvSpPr/>
          <p:nvPr/>
        </p:nvSpPr>
        <p:spPr>
          <a:xfrm>
            <a:off x="8263467" y="2004256"/>
            <a:ext cx="245533" cy="2154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E5686A-47CF-237F-3FB8-A916BF5EEE14}"/>
              </a:ext>
            </a:extLst>
          </p:cNvPr>
          <p:cNvSpPr/>
          <p:nvPr/>
        </p:nvSpPr>
        <p:spPr>
          <a:xfrm>
            <a:off x="7683500" y="3429000"/>
            <a:ext cx="1718733" cy="304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JobExecution</a:t>
            </a:r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D9E776B-241B-0C02-9940-DA82AE631249}"/>
              </a:ext>
            </a:extLst>
          </p:cNvPr>
          <p:cNvSpPr/>
          <p:nvPr/>
        </p:nvSpPr>
        <p:spPr>
          <a:xfrm>
            <a:off x="8263467" y="3147903"/>
            <a:ext cx="245533" cy="2154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81BE91-6902-997A-3F51-575CB645FC95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1862667" y="2954867"/>
            <a:ext cx="0" cy="71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4702C7-6E07-C507-19B3-F6AB2C578E49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624667" y="3937000"/>
            <a:ext cx="1041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251839-DE57-0EE7-81ED-FEA2942D7B7E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4699000" y="3175000"/>
            <a:ext cx="592667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F7EDD08-4DBE-67F1-2440-E17F949D606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7010400" y="2463800"/>
            <a:ext cx="601134" cy="71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8F7A1A-AB32-1274-D6C8-80C41FFC256C}"/>
              </a:ext>
            </a:extLst>
          </p:cNvPr>
          <p:cNvCxnSpPr>
            <a:endCxn id="20" idx="1"/>
          </p:cNvCxnSpPr>
          <p:nvPr/>
        </p:nvCxnSpPr>
        <p:spPr>
          <a:xfrm>
            <a:off x="7010400" y="3175000"/>
            <a:ext cx="673100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446E365-D4A6-5A44-BC15-B44EDB8C5768}"/>
              </a:ext>
            </a:extLst>
          </p:cNvPr>
          <p:cNvSpPr/>
          <p:nvPr/>
        </p:nvSpPr>
        <p:spPr>
          <a:xfrm>
            <a:off x="5334000" y="4320381"/>
            <a:ext cx="1718733" cy="304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JobInstance</a:t>
            </a:r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85CE0B-167C-6A72-9A68-AA5C83D35F02}"/>
              </a:ext>
            </a:extLst>
          </p:cNvPr>
          <p:cNvSpPr/>
          <p:nvPr/>
        </p:nvSpPr>
        <p:spPr>
          <a:xfrm>
            <a:off x="5444066" y="5257800"/>
            <a:ext cx="1718733" cy="304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JobInstance</a:t>
            </a:r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2ED6C7D-6AA8-0A7C-6FF1-C6464FDA60B0}"/>
              </a:ext>
            </a:extLst>
          </p:cNvPr>
          <p:cNvSpPr/>
          <p:nvPr/>
        </p:nvSpPr>
        <p:spPr>
          <a:xfrm>
            <a:off x="3666066" y="5121758"/>
            <a:ext cx="1032933" cy="541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Job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AC6E780-8A14-6044-F3AF-EC7E2A1A12D4}"/>
              </a:ext>
            </a:extLst>
          </p:cNvPr>
          <p:cNvSpPr/>
          <p:nvPr/>
        </p:nvSpPr>
        <p:spPr>
          <a:xfrm>
            <a:off x="7683500" y="4326466"/>
            <a:ext cx="1718733" cy="304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JobExecution</a:t>
            </a:r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98CB1EB-659F-07BD-AE1B-8F6B2B1969B4}"/>
              </a:ext>
            </a:extLst>
          </p:cNvPr>
          <p:cNvSpPr/>
          <p:nvPr/>
        </p:nvSpPr>
        <p:spPr>
          <a:xfrm>
            <a:off x="7687733" y="5257800"/>
            <a:ext cx="1718733" cy="304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JobExecution</a:t>
            </a:r>
            <a:endParaRPr lang="en-IN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1D21C5F-2D99-1991-688B-9E32D37AEE74}"/>
              </a:ext>
            </a:extLst>
          </p:cNvPr>
          <p:cNvCxnSpPr>
            <a:stCxn id="7" idx="3"/>
            <a:endCxn id="37" idx="1"/>
          </p:cNvCxnSpPr>
          <p:nvPr/>
        </p:nvCxnSpPr>
        <p:spPr>
          <a:xfrm>
            <a:off x="4699000" y="3937000"/>
            <a:ext cx="635000" cy="53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A5ECB48-0AA6-9646-8B37-5FC0E0BC8711}"/>
              </a:ext>
            </a:extLst>
          </p:cNvPr>
          <p:cNvCxnSpPr>
            <a:stCxn id="37" idx="3"/>
            <a:endCxn id="40" idx="1"/>
          </p:cNvCxnSpPr>
          <p:nvPr/>
        </p:nvCxnSpPr>
        <p:spPr>
          <a:xfrm>
            <a:off x="7052733" y="4472781"/>
            <a:ext cx="630767" cy="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F0DB40D-F923-BF8C-7942-A435F64BCED1}"/>
              </a:ext>
            </a:extLst>
          </p:cNvPr>
          <p:cNvCxnSpPr>
            <a:stCxn id="6" idx="3"/>
            <a:endCxn id="39" idx="1"/>
          </p:cNvCxnSpPr>
          <p:nvPr/>
        </p:nvCxnSpPr>
        <p:spPr>
          <a:xfrm>
            <a:off x="2624667" y="3937000"/>
            <a:ext cx="1041399" cy="1455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ED645AC-3408-54B0-AEE0-DBED04A7C6C3}"/>
              </a:ext>
            </a:extLst>
          </p:cNvPr>
          <p:cNvCxnSpPr>
            <a:stCxn id="39" idx="3"/>
            <a:endCxn id="38" idx="1"/>
          </p:cNvCxnSpPr>
          <p:nvPr/>
        </p:nvCxnSpPr>
        <p:spPr>
          <a:xfrm>
            <a:off x="4698999" y="5392691"/>
            <a:ext cx="745067" cy="17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42115DF-57C2-D200-8A3D-5F875A127A5F}"/>
              </a:ext>
            </a:extLst>
          </p:cNvPr>
          <p:cNvCxnSpPr>
            <a:stCxn id="38" idx="3"/>
            <a:endCxn id="41" idx="1"/>
          </p:cNvCxnSpPr>
          <p:nvPr/>
        </p:nvCxnSpPr>
        <p:spPr>
          <a:xfrm>
            <a:off x="7162799" y="5410200"/>
            <a:ext cx="524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A9307E5F-640E-381E-3FA3-2E7140935089}"/>
              </a:ext>
            </a:extLst>
          </p:cNvPr>
          <p:cNvSpPr/>
          <p:nvPr/>
        </p:nvSpPr>
        <p:spPr>
          <a:xfrm>
            <a:off x="8263466" y="4069256"/>
            <a:ext cx="245533" cy="2154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07C408-603D-F69F-CD15-F70D0FDDFAFB}"/>
              </a:ext>
            </a:extLst>
          </p:cNvPr>
          <p:cNvSpPr/>
          <p:nvPr/>
        </p:nvSpPr>
        <p:spPr>
          <a:xfrm>
            <a:off x="8263466" y="4966722"/>
            <a:ext cx="245533" cy="2154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0023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8781-1BB9-CE23-5C2F-3F180F381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JobLauncher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93933-DB36-DCC0-A78F-340D6A64A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00" y="1430867"/>
            <a:ext cx="10016067" cy="506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38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E6B23-10DD-D21D-06C5-1DF6DE94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Sequential Flow : Multiple Steps in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57B9A-B085-2EC8-41E2-8F7006546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can use next() after start() for the first step in follow for the Sequential Flow.</a:t>
            </a:r>
          </a:p>
          <a:p>
            <a:pPr marL="0" indent="0">
              <a:buNone/>
            </a:pPr>
            <a:r>
              <a:rPr lang="en-IN" dirty="0"/>
              <a:t>Eg:</a:t>
            </a:r>
            <a:br>
              <a:rPr lang="en-IN" dirty="0"/>
            </a:b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03D2C-EE92-F5EE-43E3-3B50E54C8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690" y="2800976"/>
            <a:ext cx="6954220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44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42DD9-40A3-8ACD-30E9-0A1614E5D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Restart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E27F2-BA0D-8B61-56ED-423BB501C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400" dirty="0"/>
              <a:t>The Step Execution Stops in issue step and will not move forward to the next following one.</a:t>
            </a:r>
          </a:p>
          <a:p>
            <a:r>
              <a:rPr lang="en-IN" sz="1400" dirty="0"/>
              <a:t>Resolving the issue and triggering the job with same parameter will do the job restart.</a:t>
            </a:r>
          </a:p>
          <a:p>
            <a:pPr marL="0" indent="0">
              <a:buNone/>
            </a:pPr>
            <a:r>
              <a:rPr lang="en-IN" sz="1400" dirty="0"/>
              <a:t>Code: 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7F256-8134-4B83-3B1E-EDD26D59B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25" y="2768599"/>
            <a:ext cx="7004808" cy="36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57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86941-09D6-258A-CB2F-8ED50B7B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Cases of Batch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55F119-FF44-B9B1-00B1-9E9A622A9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532" y="1540933"/>
            <a:ext cx="10143067" cy="495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31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2D9ED-03F7-55B7-5972-DC25A0D12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800"/>
            <a:ext cx="10515600" cy="5872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400" dirty="0"/>
              <a:t>DB Details Post Run:</a:t>
            </a:r>
            <a:br>
              <a:rPr lang="en-IN" sz="1400" dirty="0"/>
            </a:br>
            <a:br>
              <a:rPr lang="en-IN" sz="1400" dirty="0"/>
            </a:br>
            <a:r>
              <a:rPr lang="en-IN" sz="1400" dirty="0"/>
              <a:t>Failure: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B05AE-63D6-CAD8-8D0B-FC4BEE069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48" y="1051795"/>
            <a:ext cx="4631837" cy="11664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D3DD9-7900-8EE4-6CF1-52518ACB9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48" y="2488656"/>
            <a:ext cx="4631837" cy="14260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03063F-B339-B4F0-4BCA-88CAC29FA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48" y="4369344"/>
            <a:ext cx="4631837" cy="13625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5246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B2773-60A7-34A4-27DF-E8D2EE465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9468"/>
            <a:ext cx="10515600" cy="6214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400" dirty="0"/>
              <a:t>Restart Scenario</a:t>
            </a:r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A650E-E2E2-8A2C-6A57-BCEBDB9E9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2383"/>
            <a:ext cx="6917267" cy="1200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4E402D-4941-D4CE-FB24-3F9827C5A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1285"/>
            <a:ext cx="4783667" cy="1007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0FAD00-9F58-6D6A-EDB2-B0CE9C5E2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57417"/>
            <a:ext cx="4783667" cy="13300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4DF7E4-5926-AACB-8255-84C8B6634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215912"/>
            <a:ext cx="4783667" cy="141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78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4EA6-AAD0-0BE8-9D07-1E7123A39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33"/>
            <a:ext cx="10515600" cy="5939896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Prevent Restart: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1400" dirty="0"/>
              <a:t>Prevents Restart Scenario with same job param, If Job Fails in between the batch can start only with the new job param.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9E771-DBF6-F0E4-216E-CB6116A55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7" y="1802416"/>
            <a:ext cx="7097115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39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FC5F-788C-8074-AD49-3477ACD4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Conditional Flow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183F-762E-6743-E88F-3CC509D07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E77FDA-4679-12BF-C844-D2158F12AE4A}"/>
              </a:ext>
            </a:extLst>
          </p:cNvPr>
          <p:cNvSpPr/>
          <p:nvPr/>
        </p:nvSpPr>
        <p:spPr>
          <a:xfrm>
            <a:off x="1549401" y="3293004"/>
            <a:ext cx="1346200" cy="440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Job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AAE250-B1FE-8492-857D-B04264498161}"/>
              </a:ext>
            </a:extLst>
          </p:cNvPr>
          <p:cNvSpPr/>
          <p:nvPr/>
        </p:nvSpPr>
        <p:spPr>
          <a:xfrm>
            <a:off x="8915401" y="2264303"/>
            <a:ext cx="1346200" cy="440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step3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06206-2E4A-5375-B25C-27C94782B680}"/>
              </a:ext>
            </a:extLst>
          </p:cNvPr>
          <p:cNvSpPr/>
          <p:nvPr/>
        </p:nvSpPr>
        <p:spPr>
          <a:xfrm>
            <a:off x="3587750" y="3293004"/>
            <a:ext cx="1346200" cy="440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Step1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46893A-A4A1-29A8-CB89-011DCDAD538D}"/>
              </a:ext>
            </a:extLst>
          </p:cNvPr>
          <p:cNvSpPr/>
          <p:nvPr/>
        </p:nvSpPr>
        <p:spPr>
          <a:xfrm>
            <a:off x="5626099" y="3293004"/>
            <a:ext cx="1346200" cy="440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Step2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284EB-CD57-8F18-0577-2E69F2313304}"/>
              </a:ext>
            </a:extLst>
          </p:cNvPr>
          <p:cNvSpPr/>
          <p:nvPr/>
        </p:nvSpPr>
        <p:spPr>
          <a:xfrm>
            <a:off x="9093201" y="4271699"/>
            <a:ext cx="1346200" cy="4402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step4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9D3763AF-DB87-CFC1-C9FC-DBCB22949219}"/>
              </a:ext>
            </a:extLst>
          </p:cNvPr>
          <p:cNvSpPr/>
          <p:nvPr/>
        </p:nvSpPr>
        <p:spPr>
          <a:xfrm>
            <a:off x="7664447" y="2950897"/>
            <a:ext cx="1902885" cy="1092732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Success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E59D1D5-FB9B-05DB-1EB4-BBD4BAEB1406}"/>
              </a:ext>
            </a:extLst>
          </p:cNvPr>
          <p:cNvSpPr/>
          <p:nvPr/>
        </p:nvSpPr>
        <p:spPr>
          <a:xfrm>
            <a:off x="2895601" y="3505200"/>
            <a:ext cx="692149" cy="135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E5890F0-89A0-B264-C2E4-94152E830122}"/>
              </a:ext>
            </a:extLst>
          </p:cNvPr>
          <p:cNvSpPr/>
          <p:nvPr/>
        </p:nvSpPr>
        <p:spPr>
          <a:xfrm>
            <a:off x="4933950" y="3475566"/>
            <a:ext cx="692149" cy="135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A19A6A8-6CA0-37C2-BA0C-003CEC0A2AD8}"/>
              </a:ext>
            </a:extLst>
          </p:cNvPr>
          <p:cNvSpPr/>
          <p:nvPr/>
        </p:nvSpPr>
        <p:spPr>
          <a:xfrm>
            <a:off x="6972299" y="3429000"/>
            <a:ext cx="692149" cy="1354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3BFE00-B2C2-3F2A-DED4-BE6CD13F3BDD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8615890" y="2374635"/>
            <a:ext cx="299511" cy="576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DB08EF-8816-4721-5A48-390A5D27AD5B}"/>
              </a:ext>
            </a:extLst>
          </p:cNvPr>
          <p:cNvCxnSpPr>
            <a:cxnSpLocks/>
            <a:stCxn id="9" idx="2"/>
            <a:endCxn id="8" idx="1"/>
          </p:cNvCxnSpPr>
          <p:nvPr/>
        </p:nvCxnSpPr>
        <p:spPr>
          <a:xfrm>
            <a:off x="8615890" y="4043629"/>
            <a:ext cx="477311" cy="448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41FDC1F-67B0-006E-98B8-29FFD4680782}"/>
              </a:ext>
            </a:extLst>
          </p:cNvPr>
          <p:cNvSpPr txBox="1"/>
          <p:nvPr/>
        </p:nvSpPr>
        <p:spPr>
          <a:xfrm>
            <a:off x="8114245" y="2520829"/>
            <a:ext cx="80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56C57A-8E1F-5454-B7EC-14C215EC0AF3}"/>
              </a:ext>
            </a:extLst>
          </p:cNvPr>
          <p:cNvSpPr txBox="1"/>
          <p:nvPr/>
        </p:nvSpPr>
        <p:spPr>
          <a:xfrm>
            <a:off x="8292045" y="4218808"/>
            <a:ext cx="80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69586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778068-DCAC-7A3C-D1BC-5D808155A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0" y="246063"/>
            <a:ext cx="104394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6189A-88DC-72AA-574E-620CD8384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7927DA-B229-79F3-761E-339D06C00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0" y="313267"/>
            <a:ext cx="10185399" cy="58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79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3F38E-1098-274C-D62E-376C18D67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10A560-D7A7-B171-0AF2-8C2748B4C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086" y="355600"/>
            <a:ext cx="10131180" cy="598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94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468C9-262C-E36B-9C29-209B7766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33"/>
            <a:ext cx="10515600" cy="605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400" b="1" u="sng" dirty="0"/>
              <a:t>on(), to() and from():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r>
              <a:rPr lang="en-US" sz="1400" dirty="0"/>
              <a:t>The methods on(), to(), and from() are part of the fluent API used to define conditional step transitions in a job flow. These are especially useful when you want to control the execution path based on the outcome of a step. If you’re designing a job with multiple outcomes (like retry logic or alternate paths), this pattern is your best friend., </a:t>
            </a:r>
            <a:r>
              <a:rPr lang="en-US" sz="1400" b="1" dirty="0"/>
              <a:t>end() </a:t>
            </a:r>
            <a:r>
              <a:rPr lang="en-US" sz="1400" dirty="0"/>
              <a:t>should use it in the last step to stop the flow.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0C7DF-E3C1-CE73-93FC-468D51336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4800"/>
            <a:ext cx="4851400" cy="1932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8BF442-1EFD-BCB1-0EED-16D3B24BC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2" y="1614800"/>
            <a:ext cx="4741333" cy="1932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940404-44BE-AB17-FD12-61170C6B4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047164"/>
            <a:ext cx="4851400" cy="2129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959718-B628-F54A-6809-53D314FF7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1" y="3902733"/>
            <a:ext cx="4741332" cy="227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99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F8585-335E-78D5-1C75-4381ACFA0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7133"/>
            <a:ext cx="10515600" cy="58298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400" b="1" u="sng" dirty="0"/>
              <a:t>Code Example</a:t>
            </a:r>
          </a:p>
          <a:p>
            <a:pPr marL="0" indent="0">
              <a:buNone/>
            </a:pPr>
            <a:endParaRPr lang="en-IN" sz="1400" b="1" u="sng" dirty="0"/>
          </a:p>
          <a:p>
            <a:pPr marL="0" indent="0">
              <a:buNone/>
            </a:pPr>
            <a:endParaRPr lang="en-IN" sz="1400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B22D7-606E-54B9-8377-B96979181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15" y="681037"/>
            <a:ext cx="7634318" cy="2224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ACF72-5308-081C-4B87-E006D441B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15" y="3262048"/>
            <a:ext cx="7634318" cy="266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28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555C-8839-1A15-054A-C748F574D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Conditional Flow - 2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CE6AA-71A7-E324-E472-868B6EF11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017" y="1526399"/>
            <a:ext cx="4849383" cy="1902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92603D-04D8-5E11-8C8E-F45BBCFE8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317" y="1210733"/>
            <a:ext cx="5699431" cy="2218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B0BEF6-4199-2A44-4246-C03BF24F7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34" y="3961342"/>
            <a:ext cx="5545666" cy="1963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D73347-A2A7-1F81-38EE-A09C49A4B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333" y="3961342"/>
            <a:ext cx="5308601" cy="19639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0414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F4BE-6D66-9F25-8B5E-9E6DCC18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Requirements of a Batch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7AE1A1-6562-9E4F-4460-0A17EA07C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337800" cy="4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04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83413-982D-C9EC-7CAC-40B1686B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Conditional Flow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F457-3FC5-ADA8-E27A-0A21B639D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400" dirty="0" err="1"/>
              <a:t>StepExecutionListener</a:t>
            </a:r>
            <a:r>
              <a:rPr lang="en-IN" sz="1400" dirty="0"/>
              <a:t>:</a:t>
            </a:r>
          </a:p>
          <a:p>
            <a:pPr marL="0" indent="0">
              <a:buNone/>
            </a:pPr>
            <a:r>
              <a:rPr lang="en-IN" sz="1400" dirty="0"/>
              <a:t>	</a:t>
            </a:r>
            <a:r>
              <a:rPr lang="en-US" sz="1400" dirty="0"/>
              <a:t>The </a:t>
            </a:r>
            <a:r>
              <a:rPr lang="en-US" sz="1400" dirty="0" err="1"/>
              <a:t>StepExecutionListener</a:t>
            </a:r>
            <a:r>
              <a:rPr lang="en-US" sz="1400" dirty="0"/>
              <a:t> in Spring Batch is a powerful hook that lets you tap into the lifecycle of a Step—before it starts and after it finishes. It’s perfect for logging, resource management, conditional logic, or even injecting custom behavior based on step outcomes.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10911-40A5-1C89-8559-2AC20B56D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65171"/>
            <a:ext cx="8526065" cy="311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86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9397C-FD3B-6683-E0BD-364820C54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1066"/>
            <a:ext cx="10515600" cy="6366933"/>
          </a:xfrm>
        </p:spPr>
        <p:txBody>
          <a:bodyPr/>
          <a:lstStyle/>
          <a:p>
            <a:pPr marL="0" indent="0">
              <a:buNone/>
            </a:pPr>
            <a:r>
              <a:rPr lang="en-IN" sz="1400" dirty="0"/>
              <a:t>Example Implementation: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9C60C-23A7-A01C-964E-7ACC220BF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826921"/>
            <a:ext cx="5049585" cy="3374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286D40-8D5D-735E-DBFB-DC519A29D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549" y="826921"/>
            <a:ext cx="4677052" cy="3374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550563-4934-E46C-00D5-F6424B94D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419601"/>
            <a:ext cx="5049585" cy="2325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3ECC55-EDF6-F4A1-5945-665F39B7E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550" y="4419601"/>
            <a:ext cx="4677052" cy="23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3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49DF3-7797-673E-350D-4B873B4D6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9E3A2-DBF8-D186-5553-5AE6DD53E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1066"/>
            <a:ext cx="10515600" cy="6366933"/>
          </a:xfrm>
        </p:spPr>
        <p:txBody>
          <a:bodyPr/>
          <a:lstStyle/>
          <a:p>
            <a:pPr marL="0" indent="0">
              <a:buNone/>
            </a:pPr>
            <a:r>
              <a:rPr lang="en-IN" sz="1400" dirty="0"/>
              <a:t>Example Implementation: Output</a:t>
            </a:r>
            <a:br>
              <a:rPr lang="en-IN" sz="1400" dirty="0"/>
            </a:b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4DAD8-0D56-3878-D3B7-BBD7436F2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61824"/>
            <a:ext cx="4766733" cy="20708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314445-464E-9394-A52A-94F2EE6E4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48851"/>
            <a:ext cx="5875868" cy="2083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D42DC0-2ABD-BA79-F622-C36CACC90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25334"/>
            <a:ext cx="11133667" cy="25230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1888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4464-D166-8EEC-F4AA-C3B4C2AC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Conditional Flow - 4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45184-EEB5-E09D-63F0-D814241A8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400" dirty="0" err="1"/>
              <a:t>JobExecutionDecider</a:t>
            </a:r>
            <a:r>
              <a:rPr lang="en-IN" sz="1400" dirty="0"/>
              <a:t>:</a:t>
            </a:r>
          </a:p>
          <a:p>
            <a:pPr marL="0" indent="0">
              <a:buNone/>
            </a:pPr>
            <a:r>
              <a:rPr lang="en-IN" sz="1400" dirty="0"/>
              <a:t>	</a:t>
            </a:r>
            <a:r>
              <a:rPr lang="en-US" sz="1400" dirty="0"/>
              <a:t>The </a:t>
            </a:r>
            <a:r>
              <a:rPr lang="en-US" sz="1400" dirty="0" err="1"/>
              <a:t>JobExecutionDecider</a:t>
            </a:r>
            <a:r>
              <a:rPr lang="en-US" sz="1400" dirty="0"/>
              <a:t> in Spring Batch is your go-to interface for programmatic control over job flow—think of it as the “if/else” logic for your batch steps. It lets you dynamically decide which step to execute next based on runtime conditions, job parameters, or even external data.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7E677-738D-1A87-982D-8EA790B1A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80" y="3191933"/>
            <a:ext cx="6331554" cy="245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8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86DAF-13C0-882B-73CC-ACA093784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000"/>
            <a:ext cx="10515600" cy="5922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400" dirty="0"/>
              <a:t>Implementation: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7A149-4DE3-1189-B74E-2841DF84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42109"/>
            <a:ext cx="5515702" cy="2786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E6B698-B9E4-4DA4-A0A3-D06B6B24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666" y="642108"/>
            <a:ext cx="4572001" cy="2786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461C6-B034-655E-5254-55E91E142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841" y="3717951"/>
            <a:ext cx="7378121" cy="260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84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E0F54-D22C-B347-C994-23832C1B5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01588-C921-7411-66C2-198C4BC9E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466"/>
            <a:ext cx="10515600" cy="5922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400" dirty="0"/>
              <a:t>Implementation:</a:t>
            </a:r>
          </a:p>
          <a:p>
            <a:pPr marL="0" indent="0">
              <a:buNone/>
            </a:pPr>
            <a:r>
              <a:rPr lang="en-IN" sz="1400" dirty="0" err="1"/>
              <a:t>JobExecutionDecider</a:t>
            </a:r>
            <a:r>
              <a:rPr lang="en-IN" sz="1400" dirty="0"/>
              <a:t> Will not edit the Batch DB Meta Data exit code as </a:t>
            </a:r>
            <a:r>
              <a:rPr lang="en-IN" sz="1400" dirty="0" err="1"/>
              <a:t>StepExecutionListener</a:t>
            </a:r>
            <a:r>
              <a:rPr lang="en-IN" sz="1400" dirty="0"/>
              <a:t>.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0F072-46C1-BD9E-AE09-7A87C5377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976476"/>
            <a:ext cx="8305801" cy="2339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4519CE-903D-E700-7843-47E6BA8CB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99" y="3542095"/>
            <a:ext cx="8305801" cy="26433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0415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07226-1521-4145-D3AA-2269FAD3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Spring Batch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450FA0-894E-4DDF-CD7C-2DC247383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733" y="1515533"/>
            <a:ext cx="10651067" cy="466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8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1F6D12-F7E8-32E1-EC96-F5D8ED3C0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199" y="626533"/>
            <a:ext cx="10778067" cy="555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2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4201-C4AB-BA6F-2623-1028E1DD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 of Spring Batch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D87CE0-F468-6A56-3473-7F8B18EFD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1515533"/>
            <a:ext cx="10168467" cy="466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53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49774D-CFE2-D9D2-D4B9-1666D44FB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133" y="897467"/>
            <a:ext cx="9821334" cy="527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5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770DDB-01DA-3E73-731C-2EEDFD097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18067"/>
            <a:ext cx="10515600" cy="516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72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1136</Words>
  <Application>Microsoft Office PowerPoint</Application>
  <PresentationFormat>Widescreen</PresentationFormat>
  <Paragraphs>153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Wingdings</vt:lpstr>
      <vt:lpstr>Office Theme</vt:lpstr>
      <vt:lpstr>Spring Boot Batch Processing</vt:lpstr>
      <vt:lpstr>Batch Processing</vt:lpstr>
      <vt:lpstr>Use Cases of Batch Application</vt:lpstr>
      <vt:lpstr>Requirements of a Batch Application</vt:lpstr>
      <vt:lpstr>Introduction To Spring Batch</vt:lpstr>
      <vt:lpstr>PowerPoint Presentation</vt:lpstr>
      <vt:lpstr>Features of Spring Batch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Concepts of Spring Batch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Spring Batch Architecture</vt:lpstr>
      <vt:lpstr>PowerPoint Presentation</vt:lpstr>
      <vt:lpstr>First Spring Batch Application</vt:lpstr>
      <vt:lpstr>JobRepository</vt:lpstr>
      <vt:lpstr>PlatformTransactionManager</vt:lpstr>
      <vt:lpstr>JobBuilder</vt:lpstr>
      <vt:lpstr>StepBuilder</vt:lpstr>
      <vt:lpstr>Running Spring Batch Job</vt:lpstr>
      <vt:lpstr>JobLauncher</vt:lpstr>
      <vt:lpstr>Sequential Flow : Multiple Steps in Job</vt:lpstr>
      <vt:lpstr>Restart Job</vt:lpstr>
      <vt:lpstr>PowerPoint Presentation</vt:lpstr>
      <vt:lpstr>PowerPoint Presentation</vt:lpstr>
      <vt:lpstr>PowerPoint Presentation</vt:lpstr>
      <vt:lpstr>Conditional Flow - 1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Conditional Flow - 2</vt:lpstr>
      <vt:lpstr>Conditional Flow - 3</vt:lpstr>
      <vt:lpstr>PowerPoint Presentation</vt:lpstr>
      <vt:lpstr>PowerPoint Presentation</vt:lpstr>
      <vt:lpstr>Conditional Flow - 4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Gokul M P</dc:creator>
  <cp:lastModifiedBy>Gokul M P</cp:lastModifiedBy>
  <cp:revision>22</cp:revision>
  <dcterms:created xsi:type="dcterms:W3CDTF">2025-09-18T16:46:50Z</dcterms:created>
  <dcterms:modified xsi:type="dcterms:W3CDTF">2025-09-21T10:33:12Z</dcterms:modified>
</cp:coreProperties>
</file>